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6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3429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028321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4555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889772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7248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807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84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8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0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85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93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21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14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90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08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1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  <p:sldLayoutId id="2147483950" r:id="rId14"/>
    <p:sldLayoutId id="2147483951" r:id="rId15"/>
    <p:sldLayoutId id="214748395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8854" y="1428750"/>
            <a:ext cx="10782300" cy="408051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Welcome!</a:t>
            </a:r>
            <a:br>
              <a:rPr lang="en-US" dirty="0"/>
            </a:br>
            <a:r>
              <a:rPr lang="en-US" dirty="0"/>
              <a:t>BSI Parent Night </a:t>
            </a:r>
            <a:br>
              <a:rPr lang="en-US" dirty="0"/>
            </a:br>
            <a:r>
              <a:rPr lang="en-US" dirty="0"/>
              <a:t>September 19, 2017</a:t>
            </a:r>
            <a:br>
              <a:rPr lang="en-US" dirty="0"/>
            </a:br>
            <a:r>
              <a:rPr lang="en-US" sz="3200" dirty="0"/>
              <a:t>Mrs. Sue </a:t>
            </a:r>
            <a:r>
              <a:rPr lang="en-US" sz="3200" dirty="0" err="1"/>
              <a:t>DiFluri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BSI Coordinator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Dr. Michele </a:t>
            </a:r>
            <a:r>
              <a:rPr lang="en-US" sz="3200" dirty="0" err="1"/>
              <a:t>Pillari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Superintendent of Schools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7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Philosophy of Basic Skills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577" y="1756934"/>
            <a:ext cx="8596668" cy="388077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To strengthen reading, writing, and mathematical skills of students who are struggling to meet grade level expectations.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To provide </a:t>
            </a:r>
            <a:r>
              <a:rPr lang="en-US" b="1" u="sng" dirty="0"/>
              <a:t>additional</a:t>
            </a:r>
            <a:r>
              <a:rPr lang="en-US" dirty="0"/>
              <a:t> support to learn skills and strategies designed to achieve curriculum goals. 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To recognize individual learning differences and strive to build students’ competence and enhance self esteem.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To assist each student in reaching his/her academic potential.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6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Program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997" y="1558599"/>
            <a:ext cx="9274652" cy="40081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Basic Skills Instruction is available for all students who meet the identified criteria. </a:t>
            </a:r>
          </a:p>
          <a:p>
            <a:pPr lvl="1"/>
            <a:r>
              <a:rPr lang="en-US" dirty="0"/>
              <a:t>Kindergarten students will begin receiving services starting in January. </a:t>
            </a:r>
          </a:p>
          <a:p>
            <a:r>
              <a:rPr lang="en-US" dirty="0"/>
              <a:t>Students may be entered and exited as the school year progresses.</a:t>
            </a:r>
          </a:p>
          <a:p>
            <a:pPr lvl="1"/>
            <a:r>
              <a:rPr lang="en-US" dirty="0"/>
              <a:t>Parent permission is needed to receive Basic Skills Instruction.</a:t>
            </a:r>
          </a:p>
          <a:p>
            <a:r>
              <a:rPr lang="en-US" dirty="0"/>
              <a:t>Basic Skills teachers provide supplemental instructional content aligned with the Common Core State Standards to students in need. </a:t>
            </a:r>
          </a:p>
          <a:p>
            <a:r>
              <a:rPr lang="en-US" dirty="0"/>
              <a:t>The Basic Skills teachers collaborate with the classroom teachers to provide a coordination of instruction. </a:t>
            </a:r>
          </a:p>
          <a:p>
            <a:r>
              <a:rPr lang="en-US" dirty="0"/>
              <a:t>Students in need receive additional support to help them achieve grade level benchmarks utilizing a variety of teaching methods and strategies. </a:t>
            </a:r>
          </a:p>
          <a:p>
            <a:r>
              <a:rPr lang="en-US" dirty="0"/>
              <a:t>This support may be implemented within the regular education classroom or outside the classroom in a small group instructional setting depending on the individual student's needs.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5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 Skills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18" y="1534513"/>
            <a:ext cx="7890017" cy="2147801"/>
          </a:xfrm>
        </p:spPr>
        <p:txBody>
          <a:bodyPr/>
          <a:lstStyle/>
          <a:p>
            <a:r>
              <a:rPr lang="en-US" dirty="0"/>
              <a:t>The team consists of multiple specialists in both Math and Language Arts. These skills include:</a:t>
            </a:r>
          </a:p>
          <a:p>
            <a:pPr lvl="1"/>
            <a:r>
              <a:rPr lang="en-US" dirty="0"/>
              <a:t>Wilson Certification</a:t>
            </a:r>
          </a:p>
          <a:p>
            <a:pPr lvl="1"/>
            <a:r>
              <a:rPr lang="en-US" dirty="0"/>
              <a:t>Reading Specialist</a:t>
            </a:r>
          </a:p>
          <a:p>
            <a:pPr lvl="1"/>
            <a:r>
              <a:rPr lang="en-US" dirty="0"/>
              <a:t>Highly Qualified Math Instructors with decades of experience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3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Eligibility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03" y="1467365"/>
            <a:ext cx="8483820" cy="5054600"/>
          </a:xfrm>
        </p:spPr>
        <p:txBody>
          <a:bodyPr>
            <a:normAutofit/>
          </a:bodyPr>
          <a:lstStyle/>
          <a:p>
            <a:r>
              <a:rPr lang="en-US" dirty="0"/>
              <a:t>The district uses multiple measures to identify students in need of BSI instruction. Eligible students are those whose performance is below grade level expectations. </a:t>
            </a:r>
            <a:endParaRPr lang="en-US" sz="1800" dirty="0"/>
          </a:p>
          <a:p>
            <a:r>
              <a:rPr lang="en-US" dirty="0"/>
              <a:t>How a student is considered for eligibility:</a:t>
            </a:r>
          </a:p>
          <a:p>
            <a:pPr lvl="1"/>
            <a:r>
              <a:rPr lang="en-US" dirty="0"/>
              <a:t>Language Arts</a:t>
            </a:r>
          </a:p>
          <a:p>
            <a:pPr lvl="1"/>
            <a:r>
              <a:rPr lang="en-US" dirty="0" err="1"/>
              <a:t>Fountas</a:t>
            </a:r>
            <a:r>
              <a:rPr lang="en-US" dirty="0"/>
              <a:t> and </a:t>
            </a:r>
            <a:r>
              <a:rPr lang="en-US" dirty="0" err="1"/>
              <a:t>Pinnell</a:t>
            </a:r>
            <a:r>
              <a:rPr lang="en-US" dirty="0"/>
              <a:t> Benchmark Assessment/Teacher College Reading Assessments</a:t>
            </a:r>
          </a:p>
          <a:p>
            <a:pPr lvl="2"/>
            <a:r>
              <a:rPr lang="en-US" dirty="0"/>
              <a:t>Grades</a:t>
            </a:r>
          </a:p>
          <a:p>
            <a:pPr lvl="2"/>
            <a:r>
              <a:rPr lang="en-US" dirty="0"/>
              <a:t>District-wide Benchmark Assessments- Star 360</a:t>
            </a:r>
          </a:p>
          <a:p>
            <a:pPr lvl="2"/>
            <a:r>
              <a:rPr lang="en-US" dirty="0"/>
              <a:t>Teacher Recommendation with supporting evidence</a:t>
            </a:r>
          </a:p>
          <a:p>
            <a:pPr lvl="1"/>
            <a:r>
              <a:rPr lang="en-US" dirty="0"/>
              <a:t>Math</a:t>
            </a:r>
          </a:p>
          <a:p>
            <a:pPr lvl="2"/>
            <a:r>
              <a:rPr lang="en-US" dirty="0"/>
              <a:t>End of Year Benchmark</a:t>
            </a:r>
          </a:p>
          <a:p>
            <a:pPr lvl="2"/>
            <a:r>
              <a:rPr lang="en-US" dirty="0"/>
              <a:t>Grades</a:t>
            </a:r>
          </a:p>
          <a:p>
            <a:pPr lvl="2"/>
            <a:r>
              <a:rPr lang="en-US" dirty="0"/>
              <a:t>District-wide Benchmark Assessments- Star 360</a:t>
            </a:r>
          </a:p>
          <a:p>
            <a:pPr lvl="2"/>
            <a:r>
              <a:rPr lang="en-US" dirty="0"/>
              <a:t>Teacher recommendation with supporting evidence</a:t>
            </a:r>
          </a:p>
          <a:p>
            <a:pPr marL="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875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Monitoring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progress is monitored on an ongoing basis by both the classroom and basic skills teachers. </a:t>
            </a:r>
          </a:p>
          <a:p>
            <a:r>
              <a:rPr lang="en-US" dirty="0"/>
              <a:t>Teachers use a variety of assessments to monitor student progress.</a:t>
            </a:r>
          </a:p>
          <a:p>
            <a:r>
              <a:rPr lang="en-US" dirty="0"/>
              <a:t>Basic Skills teachers will maintain a program log noting all instructional strategies taught in order to remediate deficient skills. </a:t>
            </a:r>
          </a:p>
          <a:p>
            <a:r>
              <a:rPr lang="en-US" dirty="0"/>
              <a:t>Parents will receive a copy of the student’s Individual Student Score Reports from the STAR 360 Assessment.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417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578" y="1616892"/>
            <a:ext cx="8596668" cy="3880773"/>
          </a:xfrm>
        </p:spPr>
        <p:txBody>
          <a:bodyPr/>
          <a:lstStyle/>
          <a:p>
            <a:r>
              <a:rPr lang="en-US" dirty="0"/>
              <a:t>Parents may request a conference with the Basic Skills teacher on an as needed basis throughout the school year. </a:t>
            </a:r>
          </a:p>
          <a:p>
            <a:r>
              <a:rPr lang="en-US" dirty="0"/>
              <a:t>Conferences are held by the Basic Skills Instructional Staff twice a year at regularly scheduled conference times. </a:t>
            </a:r>
          </a:p>
          <a:p>
            <a:r>
              <a:rPr lang="en-US" dirty="0"/>
              <a:t>Parents may contact the Director of Curriculum and Instruction or the building principals with questions and concerns beyond what the BSI teachers are able to provide information on.</a:t>
            </a:r>
          </a:p>
          <a:p>
            <a:r>
              <a:rPr lang="en-US" dirty="0"/>
              <a:t>Contact information can be found on the school website.</a:t>
            </a:r>
          </a:p>
        </p:txBody>
      </p:sp>
    </p:spTree>
    <p:extLst>
      <p:ext uri="{BB962C8B-B14F-4D97-AF65-F5344CB8AC3E}">
        <p14:creationId xmlns:p14="http://schemas.microsoft.com/office/powerpoint/2010/main" val="323203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816" y="1460373"/>
            <a:ext cx="8581995" cy="425668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Read a variety of text with your child daily.</a:t>
            </a:r>
          </a:p>
          <a:p>
            <a:pPr>
              <a:lnSpc>
                <a:spcPct val="80000"/>
              </a:lnSpc>
            </a:pPr>
            <a:r>
              <a:rPr lang="en-US" dirty="0"/>
              <a:t>Create reading spots in your home that are enticing and comfortable.</a:t>
            </a:r>
          </a:p>
          <a:p>
            <a:pPr>
              <a:lnSpc>
                <a:spcPct val="80000"/>
              </a:lnSpc>
            </a:pPr>
            <a:r>
              <a:rPr lang="en-US" dirty="0"/>
              <a:t>Model reading and writing daily in your own lives.</a:t>
            </a:r>
          </a:p>
          <a:p>
            <a:pPr>
              <a:lnSpc>
                <a:spcPct val="80000"/>
              </a:lnSpc>
            </a:pPr>
            <a:r>
              <a:rPr lang="en-US" dirty="0"/>
              <a:t>Practice language arts and math skills together at home through board games, conversations and  “environmental” practice.</a:t>
            </a:r>
          </a:p>
          <a:p>
            <a:pPr>
              <a:lnSpc>
                <a:spcPct val="80000"/>
              </a:lnSpc>
            </a:pPr>
            <a:r>
              <a:rPr lang="en-US" dirty="0"/>
              <a:t>For younger children, create a print rich environment by placing labels of items around the house.</a:t>
            </a:r>
          </a:p>
          <a:p>
            <a:r>
              <a:rPr lang="en-US" dirty="0"/>
              <a:t>Ask questions and listen rather than provide correct answers.</a:t>
            </a:r>
          </a:p>
          <a:p>
            <a:r>
              <a:rPr lang="en-US" dirty="0"/>
              <a:t>Look for math in your everyday life (clocks, counting coins, time, etc.).</a:t>
            </a:r>
          </a:p>
          <a:p>
            <a:r>
              <a:rPr lang="en-US" dirty="0"/>
              <a:t>Access the math series online and work with your child.</a:t>
            </a:r>
          </a:p>
          <a:p>
            <a:r>
              <a:rPr lang="en-US" dirty="0"/>
              <a:t>Help develop your child’s computer skills. </a:t>
            </a:r>
          </a:p>
          <a:p>
            <a:pPr lvl="1"/>
            <a:r>
              <a:rPr lang="en-US" dirty="0"/>
              <a:t>If you don’t have access to a computer, visit the public library.</a:t>
            </a:r>
          </a:p>
          <a:p>
            <a:pPr lvl="1"/>
            <a:r>
              <a:rPr lang="en-US" dirty="0"/>
              <a:t>The Woodland Park Public Library has a number of resources available to help with student achievement.</a:t>
            </a:r>
          </a:p>
        </p:txBody>
      </p:sp>
    </p:spTree>
    <p:extLst>
      <p:ext uri="{BB962C8B-B14F-4D97-AF65-F5344CB8AC3E}">
        <p14:creationId xmlns:p14="http://schemas.microsoft.com/office/powerpoint/2010/main" val="1816353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490" y="1270902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i="1" dirty="0">
                <a:solidFill>
                  <a:schemeClr val="accent1"/>
                </a:solidFill>
              </a:rPr>
              <a:t>Question &amp; Answer </a:t>
            </a:r>
          </a:p>
          <a:p>
            <a:pPr marL="0" indent="0" algn="ctr">
              <a:buNone/>
            </a:pPr>
            <a:r>
              <a:rPr lang="en-US" sz="4800" i="1" dirty="0">
                <a:solidFill>
                  <a:schemeClr val="accent1"/>
                </a:solidFill>
              </a:rPr>
              <a:t>Session</a:t>
            </a:r>
            <a:r>
              <a:rPr lang="en-US" sz="3200" i="1" dirty="0">
                <a:solidFill>
                  <a:schemeClr val="accent1"/>
                </a:solidFill>
              </a:rPr>
              <a:t/>
            </a:r>
            <a:br>
              <a:rPr lang="en-US" sz="3200" i="1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/>
            </a:r>
            <a:br>
              <a:rPr lang="en-US" sz="3200" i="1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Thank you for attending tonight’s meeting!</a:t>
            </a:r>
          </a:p>
          <a:p>
            <a:pPr marL="0" indent="0" algn="ctr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accent1"/>
                </a:solidFill>
              </a:rPr>
              <a:t>Please note this PowerPoint will be available online </a:t>
            </a:r>
            <a:r>
              <a:rPr lang="en-US" sz="1200">
                <a:solidFill>
                  <a:schemeClr val="accent1"/>
                </a:solidFill>
              </a:rPr>
              <a:t>for you </a:t>
            </a:r>
            <a:r>
              <a:rPr lang="en-US" sz="1200" dirty="0">
                <a:solidFill>
                  <a:schemeClr val="accent1"/>
                </a:solidFill>
              </a:rPr>
              <a:t>to revisit.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458892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235</TotalTime>
  <Words>605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  Welcome! BSI Parent Night  September 19, 2017 Mrs. Sue DiFluri BSI Coordinator  Dr. Michele Pillari Superintendent of Schools</vt:lpstr>
      <vt:lpstr>Philosophy of Basic Skills </vt:lpstr>
      <vt:lpstr>The Program </vt:lpstr>
      <vt:lpstr>The Basic Skills Team</vt:lpstr>
      <vt:lpstr>Eligibility </vt:lpstr>
      <vt:lpstr>Progress Monitoring </vt:lpstr>
      <vt:lpstr>Parent Communication</vt:lpstr>
      <vt:lpstr>How Can You Help?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BSI Parent Night  October 1, 2015</dc:title>
  <dc:creator>Melissa Colon</dc:creator>
  <cp:lastModifiedBy>Melissa Colon</cp:lastModifiedBy>
  <cp:revision>34</cp:revision>
  <dcterms:created xsi:type="dcterms:W3CDTF">2015-10-01T16:55:23Z</dcterms:created>
  <dcterms:modified xsi:type="dcterms:W3CDTF">2017-09-20T15:23:14Z</dcterms:modified>
</cp:coreProperties>
</file>